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7" r:id="rId2"/>
    <p:sldId id="279" r:id="rId3"/>
    <p:sldId id="280" r:id="rId4"/>
    <p:sldId id="284" r:id="rId5"/>
    <p:sldId id="270" r:id="rId6"/>
    <p:sldId id="286" r:id="rId7"/>
    <p:sldId id="271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72" r:id="rId17"/>
    <p:sldId id="294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79"/>
            <p14:sldId id="280"/>
            <p14:sldId id="284"/>
            <p14:sldId id="270"/>
            <p14:sldId id="286"/>
            <p14:sldId id="271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72"/>
            <p14:sldId id="294"/>
            <p14:sldId id="274"/>
          </p14:sldIdLst>
        </p14:section>
        <p14:section name="Untitled Section" id="{35542D88-5274-4946-AED5-A136C690C6D3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15" autoAdjust="0"/>
    <p:restoredTop sz="96127" autoAdjust="0"/>
  </p:normalViewPr>
  <p:slideViewPr>
    <p:cSldViewPr snapToGrid="0">
      <p:cViewPr>
        <p:scale>
          <a:sx n="130" d="100"/>
          <a:sy n="130" d="100"/>
        </p:scale>
        <p:origin x="23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2023-12-02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2023-12-02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509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December 2,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December 2,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December 2,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December 2,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December 2,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December 2,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December 2,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December 2,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December 2,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December 2, 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220541" cy="27446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Determinants of Perceived Health: Dietary Habits, Socioeconomic Factors, Physical Activity, and Personal Metrics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543" y="3065928"/>
            <a:ext cx="3467710" cy="2065469"/>
          </a:xfrm>
        </p:spPr>
        <p:txBody>
          <a:bodyPr/>
          <a:lstStyle/>
          <a:p>
            <a:r>
              <a:rPr lang="en-CA" sz="1800" spc="7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2019 and 2021 SMART BRFSS City and County Data Analysis</a:t>
            </a:r>
          </a:p>
          <a:p>
            <a:endParaRPr lang="en-US" sz="2400" dirty="0"/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By: Obinna Dinneya 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0" i="0" u="none" strike="noStrike" dirty="0">
                <a:effectLst/>
                <a:latin typeface="Helvetica" pitchFamily="2" charset="0"/>
              </a:rPr>
              <a:t>Student number: 501217859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5963A77-4558-5D94-5403-C670C25518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>
          <a:xfrm rot="5400000">
            <a:off x="898190" y="665141"/>
            <a:ext cx="6774578" cy="5444299"/>
          </a:xfrm>
          <a:noFill/>
        </p:spPr>
      </p:pic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455EDCE5-70EB-0818-8D6D-46F359518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64B3BD0-F30B-4573-BE55-881D3F207823}" type="datetime4">
              <a:rPr lang="en-US" smtClean="0"/>
              <a:pPr>
                <a:spcAft>
                  <a:spcPts val="600"/>
                </a:spcAft>
              </a:pPr>
              <a:t>December 2,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F4C5DBE-C8D6-5C64-8878-FCD974B9B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A1BDE095-4F04-06DF-7BC4-4B996C97A4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21D2AE1-B685-45A1-8C17-19D6BB8C161E}" type="datetime4">
              <a:rPr lang="en-US" smtClean="0"/>
              <a:pPr>
                <a:spcAft>
                  <a:spcPts val="600"/>
                </a:spcAft>
              </a:pPr>
              <a:t>December 2,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94047361-8200-7FAE-C05A-92423F763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497D35-93D5-5047-9160-8F9C97C9D01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FCBB4-53B1-3D74-F3FF-E79AFEAA2410}"/>
              </a:ext>
            </a:extLst>
          </p:cNvPr>
          <p:cNvSpPr txBox="1"/>
          <p:nvPr/>
        </p:nvSpPr>
        <p:spPr>
          <a:xfrm>
            <a:off x="7007629" y="337608"/>
            <a:ext cx="2104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Number of Individuals without Healthplan in USA by State 2019 BRFSS Data </a:t>
            </a:r>
          </a:p>
        </p:txBody>
      </p:sp>
    </p:spTree>
    <p:extLst>
      <p:ext uri="{BB962C8B-B14F-4D97-AF65-F5344CB8AC3E}">
        <p14:creationId xmlns:p14="http://schemas.microsoft.com/office/powerpoint/2010/main" val="144544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" y="613185"/>
            <a:ext cx="4081552" cy="5429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300" b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3</a:t>
            </a:r>
            <a:endParaRPr lang="en-CA" sz="1300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 does regular physical exercise influence tangible health outcomes, such as the risk of developing cancer, and mental health outcomes, including the likelihood of being diagnosed with depression?</a:t>
            </a:r>
          </a:p>
          <a:p>
            <a:pPr marL="0" indent="0">
              <a:buNone/>
            </a:pPr>
            <a:endParaRPr lang="en-CA" sz="1300" b="1" dirty="0">
              <a:solidFill>
                <a:srgbClr val="C00000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Findings of research: 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Pedersen, B. K., &amp; Saltin, B. (2015). </a:t>
            </a:r>
          </a:p>
          <a:p>
            <a:pPr marL="0" indent="0">
              <a:buNone/>
            </a:pPr>
            <a:r>
              <a:rPr lang="en-CA" sz="13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Conducted analysis of Systematic Reviews, meta-analysis and randomized control trials.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“In many instances, exercise therapy is on par with, if not superior to, medical treatments in efficacy.”</a:t>
            </a:r>
          </a:p>
          <a:p>
            <a:pPr marL="0" indent="0">
              <a:buNone/>
            </a:pPr>
            <a:endParaRPr lang="en-CA" sz="1300" b="1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Chi Squared Test of Association between Exercise and Chronic Diseases: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Very strong association between regular exercise and Chronic Diseases. 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Highly significant 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37FF0032-DB7A-FB61-B078-8142DC659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54" y="937382"/>
            <a:ext cx="5088246" cy="3967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9BC08A-8A9D-829E-3C44-6EDDB072BCA5}"/>
              </a:ext>
            </a:extLst>
          </p:cNvPr>
          <p:cNvSpPr txBox="1"/>
          <p:nvPr/>
        </p:nvSpPr>
        <p:spPr>
          <a:xfrm>
            <a:off x="4935079" y="4857040"/>
            <a:ext cx="306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Exercise Vs Chronic Diseases</a:t>
            </a:r>
          </a:p>
        </p:txBody>
      </p:sp>
    </p:spTree>
    <p:extLst>
      <p:ext uri="{BB962C8B-B14F-4D97-AF65-F5344CB8AC3E}">
        <p14:creationId xmlns:p14="http://schemas.microsoft.com/office/powerpoint/2010/main" val="29390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0405CC7-34F1-E72D-CB73-0D5B821F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34" y="864696"/>
            <a:ext cx="3700220" cy="4890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EE5CC0-E26F-9F08-D20E-DB12C16C59E0}"/>
              </a:ext>
            </a:extLst>
          </p:cNvPr>
          <p:cNvSpPr txBox="1"/>
          <p:nvPr/>
        </p:nvSpPr>
        <p:spPr>
          <a:xfrm>
            <a:off x="5167044" y="2057571"/>
            <a:ext cx="3528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Contingency Table:</a:t>
            </a:r>
          </a:p>
          <a:p>
            <a:endParaRPr lang="en-US" sz="1600" b="1" dirty="0">
              <a:latin typeface="+mj-lt"/>
            </a:endParaRPr>
          </a:p>
          <a:p>
            <a:r>
              <a:rPr lang="en-US" sz="1600" dirty="0">
                <a:solidFill>
                  <a:srgbClr val="C00000"/>
                </a:solidFill>
                <a:latin typeface="+mj-lt"/>
              </a:rPr>
              <a:t>Helps Us to see the direction of Association Between Exercise and Each Chronic Disease</a:t>
            </a:r>
          </a:p>
          <a:p>
            <a:endParaRPr lang="en-US" sz="1600" dirty="0">
              <a:solidFill>
                <a:srgbClr val="C00000"/>
              </a:solidFill>
              <a:latin typeface="+mj-lt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+mj-lt"/>
              </a:rPr>
              <a:t>There is a clear strong Inverse Association with Exercise and Chronic Diseases. </a:t>
            </a:r>
          </a:p>
        </p:txBody>
      </p:sp>
    </p:spTree>
    <p:extLst>
      <p:ext uri="{BB962C8B-B14F-4D97-AF65-F5344CB8AC3E}">
        <p14:creationId xmlns:p14="http://schemas.microsoft.com/office/powerpoint/2010/main" val="342732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" y="613185"/>
            <a:ext cx="4006737" cy="5429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300" b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4</a:t>
            </a:r>
            <a:endParaRPr lang="en-CA" sz="1300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Is there a correlation between Chronic conditions and individuals self-assessed health status?</a:t>
            </a:r>
          </a:p>
          <a:p>
            <a:pPr marL="0" indent="0">
              <a:buNone/>
            </a:pPr>
            <a:endParaRPr lang="en-CA" sz="1300" b="1" dirty="0">
              <a:solidFill>
                <a:srgbClr val="C00000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Findings of research: 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Barreto and Figueiredo (2009).</a:t>
            </a:r>
          </a:p>
          <a:p>
            <a:pPr marL="0" indent="0">
              <a:buNone/>
            </a:pPr>
            <a:r>
              <a:rPr lang="en-CA" sz="13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Conducted Telephone based surveillance of risk Survey  Analysis</a:t>
            </a:r>
          </a:p>
          <a:p>
            <a:pPr marL="0" indent="0">
              <a:buNone/>
            </a:pPr>
            <a:r>
              <a:rPr lang="en-CA" sz="13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(Showed an association between Chronic diseases and self-perceived health)</a:t>
            </a:r>
          </a:p>
          <a:p>
            <a:pPr marL="0" indent="0">
              <a:buNone/>
            </a:pPr>
            <a:endParaRPr lang="en-CA" sz="1300" b="1" dirty="0">
              <a:solidFill>
                <a:srgbClr val="C00000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300" b="1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u="sng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Chi Squared Test of Association between Self-Perceived Health and Chronic Diseases: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**The Chi-Squared Test is a non-parametric test for comparing two categorical variables in a large dataset to see if any association exists but does not imply any causation.**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D67E4F13-6009-984A-2EF6-2B68C208C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01" y="1001684"/>
            <a:ext cx="5115099" cy="3836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FACC2-9B5A-0FAB-1B85-99422065A7FA}"/>
              </a:ext>
            </a:extLst>
          </p:cNvPr>
          <p:cNvSpPr txBox="1"/>
          <p:nvPr/>
        </p:nvSpPr>
        <p:spPr>
          <a:xfrm>
            <a:off x="4365756" y="4854840"/>
            <a:ext cx="436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Self-Perceived Health Vs Chronic Diseases</a:t>
            </a:r>
          </a:p>
        </p:txBody>
      </p:sp>
    </p:spTree>
    <p:extLst>
      <p:ext uri="{BB962C8B-B14F-4D97-AF65-F5344CB8AC3E}">
        <p14:creationId xmlns:p14="http://schemas.microsoft.com/office/powerpoint/2010/main" val="276407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E5CC0-E26F-9F08-D20E-DB12C16C59E0}"/>
              </a:ext>
            </a:extLst>
          </p:cNvPr>
          <p:cNvSpPr txBox="1"/>
          <p:nvPr/>
        </p:nvSpPr>
        <p:spPr>
          <a:xfrm>
            <a:off x="4831480" y="1999750"/>
            <a:ext cx="3581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Contingency Table:</a:t>
            </a:r>
          </a:p>
          <a:p>
            <a:endParaRPr lang="en-US" sz="1600" b="1" dirty="0">
              <a:latin typeface="+mj-lt"/>
            </a:endParaRPr>
          </a:p>
          <a:p>
            <a:r>
              <a:rPr lang="en-US" sz="1600" dirty="0">
                <a:solidFill>
                  <a:srgbClr val="C00000"/>
                </a:solidFill>
                <a:latin typeface="+mj-lt"/>
              </a:rPr>
              <a:t>Helps Us to see the direction of Association Between Self-Perceived Health and Each Chronic Disease</a:t>
            </a:r>
          </a:p>
          <a:p>
            <a:endParaRPr lang="en-US" sz="1600" dirty="0">
              <a:solidFill>
                <a:srgbClr val="C00000"/>
              </a:solidFill>
              <a:latin typeface="+mj-lt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+mj-lt"/>
              </a:rPr>
              <a:t>There is a clear strong Inverse Association with Good Self-Perceived Health and Chronic Diseases. </a:t>
            </a:r>
          </a:p>
          <a:p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E3803B-4D18-6AB2-8F3F-6A0CF041C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0" y="573578"/>
            <a:ext cx="3951502" cy="54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2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" y="613186"/>
            <a:ext cx="9144002" cy="5313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300" b="1" u="sng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5</a:t>
            </a:r>
            <a:endParaRPr lang="en-CA" sz="1300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Can perceived health be accurately predicted using dietary habits, socioeconomic indicators, lifestyle choices, and individual metrics?</a:t>
            </a:r>
          </a:p>
          <a:p>
            <a:pPr marL="0" indent="0">
              <a:buNone/>
            </a:pPr>
            <a:endParaRPr lang="en-CA" sz="1300" b="1" dirty="0">
              <a:solidFill>
                <a:srgbClr val="C00000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Mbogori, T., &amp; Arthur, T. M. (2019). Perception of Body Weight Status Is Associated with the Health and Food Intake Behaviors of Adolescents in the United States </a:t>
            </a:r>
          </a:p>
          <a:p>
            <a:pPr marL="0" indent="0">
              <a:buNone/>
            </a:pPr>
            <a:r>
              <a:rPr lang="en-CA" sz="13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**cross-sectional research** </a:t>
            </a:r>
          </a:p>
          <a:p>
            <a:pPr marL="0" indent="0">
              <a:buNone/>
            </a:pPr>
            <a:r>
              <a:rPr lang="en-CA" sz="13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(analysis of data from a population from a single timepoint)</a:t>
            </a:r>
          </a:p>
          <a:p>
            <a:pPr marL="0" indent="0">
              <a:buNone/>
            </a:pPr>
            <a:endParaRPr lang="en-CA" sz="1400" b="1" u="sng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u="sng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Finding:</a:t>
            </a:r>
          </a:p>
          <a:p>
            <a:r>
              <a:rPr lang="en-CA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Adolescents who believed their </a:t>
            </a:r>
            <a:r>
              <a:rPr lang="en-CA" sz="1400" b="1" dirty="0">
                <a:solidFill>
                  <a:srgbClr val="C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weight was "just right" </a:t>
            </a:r>
            <a:r>
              <a:rPr lang="en-CA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were more likely to describe their health status as either </a:t>
            </a:r>
            <a:r>
              <a:rPr lang="en-CA" sz="1400" b="1" dirty="0">
                <a:solidFill>
                  <a:srgbClr val="C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"very good" or "excellent." </a:t>
            </a:r>
          </a:p>
          <a:p>
            <a:r>
              <a:rPr lang="en-CA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Those perceiving their </a:t>
            </a:r>
            <a:r>
              <a:rPr lang="en-CA" sz="1400" b="1" dirty="0">
                <a:solidFill>
                  <a:srgbClr val="C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weight as "just right" consumed fruits and vegetables </a:t>
            </a:r>
            <a:r>
              <a:rPr lang="en-CA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more frequently than their peers who saw themselves as either "underweight" or "overweight.”</a:t>
            </a:r>
          </a:p>
          <a:p>
            <a:r>
              <a:rPr lang="en-CA" sz="1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nterplay between </a:t>
            </a:r>
            <a:r>
              <a:rPr lang="en-CA" sz="1400" b="1" dirty="0">
                <a:solidFill>
                  <a:srgbClr val="C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perception, health status, and dietary habits </a:t>
            </a:r>
            <a:r>
              <a:rPr lang="en-CA" sz="14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exists.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C8F302-3E7E-81F1-811E-6B20777F05D4}"/>
              </a:ext>
            </a:extLst>
          </p:cNvPr>
          <p:cNvSpPr txBox="1"/>
          <p:nvPr/>
        </p:nvSpPr>
        <p:spPr>
          <a:xfrm>
            <a:off x="-2" y="4688379"/>
            <a:ext cx="9144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Having this knowledge, we decided to build Models to Predict Self- Perceived Health</a:t>
            </a:r>
          </a:p>
        </p:txBody>
      </p:sp>
    </p:spTree>
    <p:extLst>
      <p:ext uri="{BB962C8B-B14F-4D97-AF65-F5344CB8AC3E}">
        <p14:creationId xmlns:p14="http://schemas.microsoft.com/office/powerpoint/2010/main" val="311237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38E061-276D-D988-1022-A95ED6731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01893"/>
              </p:ext>
            </p:extLst>
          </p:nvPr>
        </p:nvGraphicFramePr>
        <p:xfrm>
          <a:off x="696568" y="926463"/>
          <a:ext cx="7591222" cy="4268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854">
                  <a:extLst>
                    <a:ext uri="{9D8B030D-6E8A-4147-A177-3AD203B41FA5}">
                      <a16:colId xmlns:a16="http://schemas.microsoft.com/office/drawing/2014/main" val="1620415027"/>
                    </a:ext>
                  </a:extLst>
                </a:gridCol>
                <a:gridCol w="1858928">
                  <a:extLst>
                    <a:ext uri="{9D8B030D-6E8A-4147-A177-3AD203B41FA5}">
                      <a16:colId xmlns:a16="http://schemas.microsoft.com/office/drawing/2014/main" val="2104291118"/>
                    </a:ext>
                  </a:extLst>
                </a:gridCol>
                <a:gridCol w="1935644">
                  <a:extLst>
                    <a:ext uri="{9D8B030D-6E8A-4147-A177-3AD203B41FA5}">
                      <a16:colId xmlns:a16="http://schemas.microsoft.com/office/drawing/2014/main" val="134565773"/>
                    </a:ext>
                  </a:extLst>
                </a:gridCol>
                <a:gridCol w="1994796">
                  <a:extLst>
                    <a:ext uri="{9D8B030D-6E8A-4147-A177-3AD203B41FA5}">
                      <a16:colId xmlns:a16="http://schemas.microsoft.com/office/drawing/2014/main" val="2675632980"/>
                    </a:ext>
                  </a:extLst>
                </a:gridCol>
              </a:tblGrid>
              <a:tr h="3068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Effectiveness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78602"/>
                  </a:ext>
                </a:extLst>
              </a:tr>
              <a:tr h="4857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j-lt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Recall (Fair/Poor Health)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Overall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Training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809095"/>
                  </a:ext>
                </a:extLst>
              </a:tr>
              <a:tr h="2812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Base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+mj-lt"/>
                        </a:rPr>
                        <a:t>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+mj-lt"/>
                        </a:rPr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106.8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46684"/>
                  </a:ext>
                </a:extLst>
              </a:tr>
              <a:tr h="48573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Selected Features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+mj-lt"/>
                        </a:rPr>
                        <a:t>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+mj-lt"/>
                        </a:rPr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33.7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050815"/>
                  </a:ext>
                </a:extLst>
              </a:tr>
              <a:tr h="63098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Base 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79%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Validation: 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84%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Validation: 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172.2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694568"/>
                  </a:ext>
                </a:extLst>
              </a:tr>
              <a:tr h="894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Selected Features  Logistic Regression</a:t>
                      </a:r>
                    </a:p>
                    <a:p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+mj-lt"/>
                        </a:rPr>
                        <a:t>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+mj-lt"/>
                        </a:rPr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7.4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361737"/>
                  </a:ext>
                </a:extLst>
              </a:tr>
              <a:tr h="48573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Base 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+mj-lt"/>
                        </a:rPr>
                        <a:t>51%</a:t>
                      </a:r>
                    </a:p>
                    <a:p>
                      <a:pPr algn="ctr"/>
                      <a:endParaRPr lang="en-US" sz="14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+mj-lt"/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1037.6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41574"/>
                  </a:ext>
                </a:extLst>
              </a:tr>
              <a:tr h="48573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Selected Features  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+mj-lt"/>
                        </a:rPr>
                        <a:t>58%</a:t>
                      </a:r>
                    </a:p>
                    <a:p>
                      <a:pPr algn="ctr"/>
                      <a:endParaRPr lang="en-US" sz="14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+mj-lt"/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913.2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4454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921A4AC-3CBB-BB3E-2EAE-2B0FC2B048D4}"/>
              </a:ext>
            </a:extLst>
          </p:cNvPr>
          <p:cNvSpPr txBox="1"/>
          <p:nvPr/>
        </p:nvSpPr>
        <p:spPr>
          <a:xfrm>
            <a:off x="1111828" y="213613"/>
            <a:ext cx="6353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>
                <a:latin typeface="+mj-lt"/>
              </a:rPr>
              <a:t>BINARY CLASSIFICATION MODELS USING (_RFHLTH)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53DD4-AB7B-6D5E-DC03-6519DE91F913}"/>
              </a:ext>
            </a:extLst>
          </p:cNvPr>
          <p:cNvSpPr txBox="1"/>
          <p:nvPr/>
        </p:nvSpPr>
        <p:spPr>
          <a:xfrm flipH="1">
            <a:off x="2335427" y="5408317"/>
            <a:ext cx="447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Wilcoxon signed rank Test showed </a:t>
            </a:r>
            <a:r>
              <a:rPr lang="en-CA" sz="1400" b="1" dirty="0">
                <a:solidFill>
                  <a:srgbClr val="0E101A"/>
                </a:solidFill>
                <a:effectLst/>
                <a:latin typeface="+mj-lt"/>
                <a:ea typeface="Times New Roman" panose="02020603050405020304" pitchFamily="18" charset="0"/>
              </a:rPr>
              <a:t>no statistically significant difference in mean cv accuracy scores</a:t>
            </a:r>
            <a:r>
              <a:rPr lang="en-CA" sz="1400" b="1" dirty="0">
                <a:effectLst/>
                <a:latin typeface="+mj-lt"/>
              </a:rPr>
              <a:t> </a:t>
            </a:r>
            <a:endParaRPr lang="en-US" sz="1400" b="1" dirty="0">
              <a:latin typeface="+mj-lt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00B53A3-5A44-39B5-4B1E-CB27C22ED75C}"/>
              </a:ext>
            </a:extLst>
          </p:cNvPr>
          <p:cNvSpPr/>
          <p:nvPr/>
        </p:nvSpPr>
        <p:spPr>
          <a:xfrm>
            <a:off x="98323" y="2900516"/>
            <a:ext cx="491882" cy="1604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38E061-276D-D988-1022-A95ED6731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877720"/>
              </p:ext>
            </p:extLst>
          </p:nvPr>
        </p:nvGraphicFramePr>
        <p:xfrm>
          <a:off x="696567" y="926463"/>
          <a:ext cx="7750865" cy="4352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747">
                  <a:extLst>
                    <a:ext uri="{9D8B030D-6E8A-4147-A177-3AD203B41FA5}">
                      <a16:colId xmlns:a16="http://schemas.microsoft.com/office/drawing/2014/main" val="1620415027"/>
                    </a:ext>
                  </a:extLst>
                </a:gridCol>
                <a:gridCol w="1898021">
                  <a:extLst>
                    <a:ext uri="{9D8B030D-6E8A-4147-A177-3AD203B41FA5}">
                      <a16:colId xmlns:a16="http://schemas.microsoft.com/office/drawing/2014/main" val="2104291118"/>
                    </a:ext>
                  </a:extLst>
                </a:gridCol>
                <a:gridCol w="1976351">
                  <a:extLst>
                    <a:ext uri="{9D8B030D-6E8A-4147-A177-3AD203B41FA5}">
                      <a16:colId xmlns:a16="http://schemas.microsoft.com/office/drawing/2014/main" val="134565773"/>
                    </a:ext>
                  </a:extLst>
                </a:gridCol>
                <a:gridCol w="2036746">
                  <a:extLst>
                    <a:ext uri="{9D8B030D-6E8A-4147-A177-3AD203B41FA5}">
                      <a16:colId xmlns:a16="http://schemas.microsoft.com/office/drawing/2014/main" val="2675632980"/>
                    </a:ext>
                  </a:extLst>
                </a:gridCol>
              </a:tblGrid>
              <a:tr h="454274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Effectiveness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78602"/>
                  </a:ext>
                </a:extLst>
              </a:tr>
              <a:tr h="556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j-lt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Recall (Fair/Poor Health)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Overall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j-lt"/>
                        </a:rPr>
                        <a:t>Training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80909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Base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+mj-lt"/>
                        </a:rPr>
                        <a:t>52%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+mj-lt"/>
                        </a:rPr>
                        <a:t>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259.2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46684"/>
                  </a:ext>
                </a:extLst>
              </a:tr>
              <a:tr h="55683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Selected Features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+mj-lt"/>
                        </a:rPr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+mj-lt"/>
                        </a:rPr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83.8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050815"/>
                  </a:ext>
                </a:extLst>
              </a:tr>
              <a:tr h="55683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Base 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+mj-lt"/>
                        </a:rPr>
                        <a:t>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+mj-lt"/>
                        </a:rPr>
                        <a:t>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1143.112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694568"/>
                  </a:ext>
                </a:extLst>
              </a:tr>
              <a:tr h="7912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Selected Features  Logistic Regression</a:t>
                      </a:r>
                    </a:p>
                    <a:p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+mj-lt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+mj-lt"/>
                        </a:rPr>
                        <a:t>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115.5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361737"/>
                  </a:ext>
                </a:extLst>
              </a:tr>
              <a:tr h="55683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Base 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latin typeface="+mj-lt"/>
                        </a:rPr>
                        <a:t>50%</a:t>
                      </a:r>
                    </a:p>
                    <a:p>
                      <a:pPr algn="ctr"/>
                      <a:endParaRPr lang="en-US" sz="140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+mj-lt"/>
                        </a:rPr>
                        <a:t>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1692.5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41574"/>
                  </a:ext>
                </a:extLst>
              </a:tr>
              <a:tr h="55683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Selected Features  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latin typeface="+mj-lt"/>
                        </a:rPr>
                        <a:t>52%</a:t>
                      </a:r>
                    </a:p>
                    <a:p>
                      <a:pPr algn="ctr"/>
                      <a:endParaRPr lang="en-US" sz="1400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+mj-lt"/>
                        </a:rPr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1476.5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4454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921A4AC-3CBB-BB3E-2EAE-2B0FC2B048D4}"/>
              </a:ext>
            </a:extLst>
          </p:cNvPr>
          <p:cNvSpPr txBox="1"/>
          <p:nvPr/>
        </p:nvSpPr>
        <p:spPr>
          <a:xfrm>
            <a:off x="1111828" y="213613"/>
            <a:ext cx="6353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>
                <a:latin typeface="+mj-lt"/>
              </a:rPr>
              <a:t>MULTI-CLASS CLASSIFICATION MODELS USING (GENHLTH)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B456A-819C-F582-9240-986628DBE385}"/>
              </a:ext>
            </a:extLst>
          </p:cNvPr>
          <p:cNvSpPr txBox="1"/>
          <p:nvPr/>
        </p:nvSpPr>
        <p:spPr>
          <a:xfrm flipH="1">
            <a:off x="2351513" y="5455313"/>
            <a:ext cx="444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Wilcoxon signed rank Test showed </a:t>
            </a:r>
            <a:r>
              <a:rPr lang="en-CA" sz="1400" b="1" dirty="0">
                <a:solidFill>
                  <a:srgbClr val="0E101A"/>
                </a:solidFill>
                <a:effectLst/>
                <a:latin typeface="+mj-lt"/>
                <a:ea typeface="Times New Roman" panose="02020603050405020304" pitchFamily="18" charset="0"/>
              </a:rPr>
              <a:t>no statistically significant difference in mean cv accuracy scores</a:t>
            </a:r>
            <a:r>
              <a:rPr lang="en-CA" sz="1400" b="1" dirty="0">
                <a:effectLst/>
                <a:latin typeface="+mj-lt"/>
              </a:rPr>
              <a:t> </a:t>
            </a:r>
            <a:endParaRPr 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31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264" y="719668"/>
            <a:ext cx="8103469" cy="5688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Limitations: </a:t>
            </a:r>
            <a:br>
              <a:rPr lang="en-US" sz="3200" dirty="0"/>
            </a:br>
            <a:br>
              <a:rPr lang="en-US" sz="2000" dirty="0"/>
            </a:br>
            <a:r>
              <a:rPr lang="en-US" sz="2000" dirty="0"/>
              <a:t>Self-Reported Data:</a:t>
            </a:r>
            <a:br>
              <a:rPr lang="en-US" sz="2000" dirty="0"/>
            </a:br>
            <a:r>
              <a:rPr lang="en-US" sz="2000" dirty="0"/>
              <a:t>Self-reporting Bias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Non-Response Bias: </a:t>
            </a:r>
            <a:br>
              <a:rPr lang="en-US" sz="2000" dirty="0"/>
            </a:br>
            <a:r>
              <a:rPr lang="en-US" sz="2000" dirty="0"/>
              <a:t>Potential bias from Non-Responses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Telephone Survey Limitations:</a:t>
            </a:r>
            <a:br>
              <a:rPr lang="en-US" sz="2000" dirty="0"/>
            </a:br>
            <a:r>
              <a:rPr lang="en-US" sz="2000" dirty="0"/>
              <a:t>Population exclusions may occur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Sampling Errors: </a:t>
            </a:r>
            <a:br>
              <a:rPr lang="en-US" sz="2000" dirty="0"/>
            </a:br>
            <a:r>
              <a:rPr lang="en-US" sz="2000" dirty="0"/>
              <a:t>low response rates </a:t>
            </a:r>
            <a:br>
              <a:rPr lang="en-US" sz="2000" dirty="0"/>
            </a:br>
            <a:r>
              <a:rPr lang="en-US" sz="2000" dirty="0"/>
              <a:t>underrepresentation.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264" y="255639"/>
            <a:ext cx="8103469" cy="5609845"/>
          </a:xfrm>
        </p:spPr>
        <p:txBody>
          <a:bodyPr/>
          <a:lstStyle/>
          <a:p>
            <a:r>
              <a:rPr lang="en-US" sz="2800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8A55B-CCEC-E469-C148-49F325E85076}"/>
              </a:ext>
            </a:extLst>
          </p:cNvPr>
          <p:cNvSpPr txBox="1"/>
          <p:nvPr/>
        </p:nvSpPr>
        <p:spPr>
          <a:xfrm>
            <a:off x="380384" y="1118915"/>
            <a:ext cx="81963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 were able to tackle all Research questions </a:t>
            </a:r>
          </a:p>
          <a:p>
            <a:endParaRPr lang="en-US" sz="2000" b="1" dirty="0"/>
          </a:p>
          <a:p>
            <a:r>
              <a:rPr lang="en-US" sz="2000" b="1" dirty="0"/>
              <a:t>Build a Model that predicts Self-Perceived Health with an Accuracy of 84% and a recall for fair or poor self perceived health of  79%</a:t>
            </a:r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>
                <a:solidFill>
                  <a:schemeClr val="bg1"/>
                </a:solidFill>
              </a:rPr>
              <a:t>HOW WE CAN USE THIS INFORMATION : </a:t>
            </a:r>
          </a:p>
          <a:p>
            <a:r>
              <a:rPr lang="en-US" sz="2000" b="1" dirty="0"/>
              <a:t>Inform policies to increase access to Healthcare</a:t>
            </a:r>
          </a:p>
          <a:p>
            <a:r>
              <a:rPr lang="en-US" sz="2000" b="1" dirty="0"/>
              <a:t> </a:t>
            </a:r>
          </a:p>
          <a:p>
            <a:r>
              <a:rPr lang="en-US" sz="2000" b="1" dirty="0"/>
              <a:t>Use the Classification Model to Intervene Early in patient care </a:t>
            </a:r>
          </a:p>
          <a:p>
            <a:endParaRPr lang="en-US" sz="2000" b="1" dirty="0"/>
          </a:p>
          <a:p>
            <a:r>
              <a:rPr lang="en-US" sz="2000" b="1" dirty="0"/>
              <a:t>Use the Classification Model to provide a form of Holistic treatment      that also encourages those with good or perceived health </a:t>
            </a:r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609325"/>
          </a:xfrm>
        </p:spPr>
        <p:txBody>
          <a:bodyPr/>
          <a:lstStyle/>
          <a:p>
            <a:pPr algn="ctr"/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001740"/>
            <a:ext cx="8444818" cy="4683083"/>
          </a:xfrm>
        </p:spPr>
        <p:txBody>
          <a:bodyPr/>
          <a:lstStyle/>
          <a:p>
            <a:r>
              <a:rPr lang="en-C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dietary habits, specifically the consumption of fruits and green vegetables, relate to overall health outcomes and perceived health predictions?</a:t>
            </a:r>
          </a:p>
          <a:p>
            <a:pPr marL="0" indent="0">
              <a:buNone/>
            </a:pP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socioeconomic status, emphasizing racial and ethnic backgrounds, influence healthcare access?</a:t>
            </a:r>
          </a:p>
          <a:p>
            <a:pPr marL="0" indent="0">
              <a:buNone/>
            </a:pPr>
            <a:endParaRPr lang="en-CA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Regular Exercise is associated with Chronic Diseases?</a:t>
            </a:r>
          </a:p>
          <a:p>
            <a:pPr marL="0" indent="0">
              <a:buNone/>
            </a:pPr>
            <a:endParaRPr lang="en-CA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there a correlation between Chronic conditions and individuals' self-assessed health status?</a:t>
            </a:r>
          </a:p>
          <a:p>
            <a:pPr marL="0" indent="0">
              <a:buNone/>
            </a:pPr>
            <a:endParaRPr lang="en-CA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perceived health be accurately predicted using dietary habits, socioeconomic indicators, lifestyle choices, and individual metrics?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30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4687" y="2511973"/>
            <a:ext cx="6714956" cy="2060027"/>
          </a:xfrm>
        </p:spPr>
        <p:txBody>
          <a:bodyPr/>
          <a:lstStyle/>
          <a:p>
            <a:pPr algn="ctr"/>
            <a:r>
              <a:rPr lang="en-US" sz="6600" dirty="0"/>
              <a:t>THANK YOU !</a:t>
            </a:r>
            <a:br>
              <a:rPr lang="en-US" sz="6600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" y="613184"/>
            <a:ext cx="9074428" cy="57384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1500" b="1" u="sng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RESEARCH QUESTION 1</a:t>
            </a:r>
          </a:p>
          <a:p>
            <a:pPr marL="0" indent="0">
              <a:buNone/>
            </a:pPr>
            <a:endParaRPr lang="en-CA" sz="1500" b="1" u="sng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5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How do dietary habits, specifically the consumption of fruits and green vegetables, relate to overall health outcomes and perceived health predictions?</a:t>
            </a:r>
          </a:p>
          <a:p>
            <a:pPr marL="0" indent="0">
              <a:buNone/>
            </a:pPr>
            <a:endParaRPr lang="en-CA" sz="15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5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*Wallace et al. (2020): Health Impacts of Fruit &amp; Vegetable Intake</a:t>
            </a:r>
          </a:p>
          <a:p>
            <a:pPr marL="0" indent="0">
              <a:buNone/>
            </a:pPr>
            <a:r>
              <a:rPr lang="en-CA" sz="15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Conducted an umbrella review analyzing recent clinical trials and observational studies.</a:t>
            </a:r>
          </a:p>
          <a:p>
            <a:pPr marL="0" indent="0">
              <a:buNone/>
            </a:pPr>
            <a:endParaRPr lang="en-CA" sz="1500" b="1" dirty="0">
              <a:solidFill>
                <a:srgbClr val="C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500" b="1" u="sng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Findings of research: 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Current evidence suggests that F&amp;V have the strongest effects in relation to prevention of CVDs, noting a nonlinear threshold effect of 800 g per day (i.e., about 5 servings a day).” </a:t>
            </a:r>
            <a:r>
              <a:rPr lang="en-CA" sz="15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*Not directly Proportional*</a:t>
            </a:r>
            <a:endParaRPr lang="en-CA" sz="15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sz="15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sz="15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sz="15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500" b="1" u="sng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Unpaired One-sided Sample T-test Results:</a:t>
            </a:r>
          </a:p>
          <a:p>
            <a:pPr marL="0" indent="0">
              <a:buNone/>
            </a:pPr>
            <a:endParaRPr lang="en-CA" sz="1500" b="1" dirty="0">
              <a:solidFill>
                <a:srgbClr val="C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AutoNum type="alphaUcParenR"/>
            </a:pPr>
            <a:r>
              <a:rPr lang="en-CA" sz="15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Mean daily intake of dark green vegetables for those with perceived good health &gt; those with perceived bad health.</a:t>
            </a:r>
          </a:p>
          <a:p>
            <a:pPr marL="342900" indent="-342900">
              <a:buFont typeface="Arial"/>
              <a:buAutoNum type="alphaUcParenR"/>
            </a:pPr>
            <a:r>
              <a:rPr lang="en-CA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Mean daily intake of fruits for those with perceived good health &gt; those with perceived fair or poor health.</a:t>
            </a:r>
          </a:p>
          <a:p>
            <a:pPr marL="342900" indent="-342900">
              <a:buFont typeface="Arial"/>
              <a:buAutoNum type="alphaUcParenR"/>
            </a:pPr>
            <a:endParaRPr lang="en-CA" sz="16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AutoNum type="alphaUcParenR"/>
            </a:pPr>
            <a:r>
              <a:rPr lang="en-CA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Mean total CVD cases for those who eat less than 5 servings of F&amp;V &gt; mean total CVD cases for those who eat 5 or more servings of F&amp;V.</a:t>
            </a:r>
          </a:p>
          <a:p>
            <a:pPr marL="342900" indent="-342900">
              <a:buAutoNum type="alphaUcParenR"/>
            </a:pPr>
            <a:endParaRPr lang="en-CA" sz="1500" b="1" dirty="0">
              <a:solidFill>
                <a:srgbClr val="C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5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confidence interval = </a:t>
            </a:r>
            <a:r>
              <a:rPr lang="en-CA" sz="15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95%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pvalue &lt; 0.05(alpha) ; this indicates that we reject the null hypothesis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pvalue &lt; 0.01 this also shows that the results are </a:t>
            </a:r>
            <a:r>
              <a:rPr lang="en-CA" sz="15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highly statistically significant</a:t>
            </a:r>
          </a:p>
          <a:p>
            <a:pPr marL="0" indent="0">
              <a:buNone/>
            </a:pPr>
            <a:endParaRPr lang="en-CA" sz="14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2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467556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FINDINGS AND RESULTS</a:t>
            </a:r>
          </a:p>
        </p:txBody>
      </p:sp>
      <p:pic>
        <p:nvPicPr>
          <p:cNvPr id="9" name="Picture Placeholder 8" descr="A graph of different colored boxes&#10;&#10;Description automatically generated">
            <a:extLst>
              <a:ext uri="{FF2B5EF4-FFF2-40B4-BE49-F238E27FC236}">
                <a16:creationId xmlns:a16="http://schemas.microsoft.com/office/drawing/2014/main" id="{AE10EFCA-7D7A-13A8-0147-457964E0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52" y="990577"/>
            <a:ext cx="6121896" cy="4591422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3ACDF52-14E7-4286-98CD-76F8E6E09C95}" type="datetime4">
              <a:rPr lang="en-US" smtClean="0"/>
              <a:pPr>
                <a:spcAft>
                  <a:spcPts val="600"/>
                </a:spcAft>
              </a:pPr>
              <a:t>December 2,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602BF-1521-4264-BBE2-2087C4291877}"/>
              </a:ext>
            </a:extLst>
          </p:cNvPr>
          <p:cNvSpPr txBox="1"/>
          <p:nvPr/>
        </p:nvSpPr>
        <p:spPr>
          <a:xfrm>
            <a:off x="2627678" y="5773088"/>
            <a:ext cx="396532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+mj-lt"/>
              </a:rPr>
              <a:t>Total CVD Cases represents the total of all cardiovascular diseases that each individual has reported having or had in the past</a:t>
            </a:r>
            <a:r>
              <a:rPr lang="en-US" sz="13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64960-F266-2DD0-4084-00F915577D68}"/>
              </a:ext>
            </a:extLst>
          </p:cNvPr>
          <p:cNvSpPr txBox="1"/>
          <p:nvPr/>
        </p:nvSpPr>
        <p:spPr>
          <a:xfrm>
            <a:off x="7312018" y="1772723"/>
            <a:ext cx="173222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CVD: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-Heart Attack or MI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-Angina or CHD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-Stroke</a:t>
            </a:r>
          </a:p>
          <a:p>
            <a:endParaRPr lang="en-US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59EB7F-A125-13BB-477E-A7C7F13E0929}"/>
              </a:ext>
            </a:extLst>
          </p:cNvPr>
          <p:cNvSpPr txBox="1"/>
          <p:nvPr/>
        </p:nvSpPr>
        <p:spPr>
          <a:xfrm>
            <a:off x="282260" y="1685664"/>
            <a:ext cx="173222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u="sng" dirty="0">
                <a:latin typeface="+mj-lt"/>
              </a:rPr>
              <a:t>Total F&amp;V:</a:t>
            </a:r>
          </a:p>
          <a:p>
            <a:r>
              <a:rPr lang="en-US" sz="1300" b="1" dirty="0">
                <a:latin typeface="+mj-lt"/>
              </a:rPr>
              <a:t>Refers to the total daily consumption of fruits and vegetables</a:t>
            </a:r>
          </a:p>
        </p:txBody>
      </p:sp>
    </p:spTree>
    <p:extLst>
      <p:ext uri="{BB962C8B-B14F-4D97-AF65-F5344CB8AC3E}">
        <p14:creationId xmlns:p14="http://schemas.microsoft.com/office/powerpoint/2010/main" val="125295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511099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December 2,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E58C877-0362-AECE-49A3-5E23483D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" y="908022"/>
            <a:ext cx="9144003" cy="427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6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2 </a:t>
            </a:r>
          </a:p>
          <a:p>
            <a:pPr marL="0" indent="0">
              <a:buNone/>
            </a:pPr>
            <a:r>
              <a:rPr lang="en-CA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socioeconomic status, emphasizing racial and ethnic backgrounds, influence healthcare access and overall health outcomes?</a:t>
            </a:r>
          </a:p>
          <a:p>
            <a:pPr marL="0" indent="0">
              <a:buNone/>
            </a:pPr>
            <a:endParaRPr lang="en-CA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6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*Towne Jr., S. D. (2017): Socioeconomic, Geospatial, and Geopolitical Disparities in Access to Health Care in the US 2011–2015</a:t>
            </a:r>
          </a:p>
          <a:p>
            <a:pPr marL="0" indent="0">
              <a:buNone/>
            </a:pPr>
            <a:r>
              <a:rPr lang="en-CA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Technique: multivariate logistic regression Analysis  </a:t>
            </a:r>
          </a:p>
          <a:p>
            <a:pPr marL="0" indent="0">
              <a:buNone/>
            </a:pPr>
            <a:r>
              <a:rPr lang="en-CA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 </a:t>
            </a:r>
            <a:r>
              <a:rPr lang="en-CA" sz="16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significant association (p&lt;0.01) </a:t>
            </a:r>
            <a:r>
              <a:rPr lang="en-CA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between race/ethnicity, income, sex to one’s likelihood of forgoing Medical Care due to cost.</a:t>
            </a:r>
          </a:p>
          <a:p>
            <a:pPr marL="0" indent="0">
              <a:buNone/>
            </a:pPr>
            <a:endParaRPr lang="en-CA" sz="16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600" b="1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 Findings : </a:t>
            </a:r>
          </a:p>
          <a:p>
            <a:pPr marL="0" indent="0">
              <a:buNone/>
            </a:pPr>
            <a:r>
              <a:rPr lang="en-CA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Technique: Multivariate logistical Regression ; </a:t>
            </a:r>
          </a:p>
          <a:p>
            <a:pPr marL="0" indent="0">
              <a:buNone/>
            </a:pPr>
            <a:r>
              <a:rPr lang="en-CA" sz="16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 significant associations( p &lt; 0.05) </a:t>
            </a:r>
            <a:r>
              <a:rPr lang="en-CA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btw race/ethnicity, education, income and sex and likelihood of forgoing medical care in the United States.</a:t>
            </a:r>
          </a:p>
          <a:p>
            <a:pPr marL="0" indent="0">
              <a:buNone/>
            </a:pPr>
            <a:endParaRPr lang="en-CA" sz="1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33D7B86-01C9-F2AB-CD81-2B8D4EFF9D0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7537" r="141" b="4645"/>
          <a:stretch/>
        </p:blipFill>
        <p:spPr>
          <a:xfrm>
            <a:off x="3431267" y="1205168"/>
            <a:ext cx="5495665" cy="5231624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E1164A-1931-226C-0A0E-CE47B414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Distribution of Percentage Forgone Medical Care Based on Socio-Economic Subcategories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16074-1135-35D4-9DB3-BCBF19491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D0BB221-354A-484A-903F-3F013EC2DF92}" type="datetime4">
              <a:rPr lang="en-US" smtClean="0"/>
              <a:pPr>
                <a:spcAft>
                  <a:spcPts val="600"/>
                </a:spcAft>
              </a:pPr>
              <a:t>December 2,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9CEDA-C125-0986-7DBE-9BE3FCC3F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CBC48-0442-0828-FF45-3AA2C0F06A7E}"/>
              </a:ext>
            </a:extLst>
          </p:cNvPr>
          <p:cNvSpPr txBox="1"/>
          <p:nvPr/>
        </p:nvSpPr>
        <p:spPr>
          <a:xfrm>
            <a:off x="217068" y="1205168"/>
            <a:ext cx="299806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INSIGHTS FROM 2019 BRFSS ANALYSIS</a:t>
            </a:r>
          </a:p>
          <a:p>
            <a:endParaRPr lang="en-US" sz="1200" dirty="0"/>
          </a:p>
          <a:p>
            <a:r>
              <a:rPr lang="en-US" sz="1400" b="1" dirty="0">
                <a:solidFill>
                  <a:srgbClr val="C00000"/>
                </a:solidFill>
                <a:latin typeface="+mj-lt"/>
              </a:rPr>
              <a:t>~24% </a:t>
            </a:r>
            <a:r>
              <a:rPr lang="en-US" sz="1400" b="1" dirty="0">
                <a:latin typeface="+mj-lt"/>
              </a:rPr>
              <a:t>of Those who were unemployed for under a year </a:t>
            </a:r>
          </a:p>
          <a:p>
            <a:r>
              <a:rPr lang="en-US" sz="1400" b="1" dirty="0">
                <a:latin typeface="+mj-lt"/>
              </a:rPr>
              <a:t>Opted out on medical care because of cost.</a:t>
            </a:r>
          </a:p>
          <a:p>
            <a:endParaRPr lang="en-US" sz="1400" b="1" dirty="0">
              <a:solidFill>
                <a:srgbClr val="C0000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+mj-lt"/>
              </a:rPr>
              <a:t>Only ~4% </a:t>
            </a:r>
            <a:r>
              <a:rPr lang="en-US" sz="1400" b="1" dirty="0">
                <a:latin typeface="+mj-lt"/>
              </a:rPr>
              <a:t>of those 65 years and older as well as those who are retired report opting out of Medical care because of cost</a:t>
            </a:r>
          </a:p>
          <a:p>
            <a:endParaRPr lang="en-US" sz="1400" b="1" dirty="0">
              <a:solidFill>
                <a:srgbClr val="C00000"/>
              </a:solidFill>
              <a:latin typeface="+mj-lt"/>
            </a:endParaRPr>
          </a:p>
          <a:p>
            <a:r>
              <a:rPr lang="en-US" sz="1400" b="1" dirty="0">
                <a:latin typeface="+mj-lt"/>
              </a:rPr>
              <a:t>Minorities</a:t>
            </a:r>
            <a:r>
              <a:rPr lang="en-US" sz="1400" b="1" dirty="0">
                <a:solidFill>
                  <a:srgbClr val="C00000"/>
                </a:solidFill>
                <a:latin typeface="+mj-lt"/>
              </a:rPr>
              <a:t> (Black and Hispanic) show much higher rates of Forgone Medical Care </a:t>
            </a:r>
            <a:r>
              <a:rPr lang="en-US" sz="1400" b="1" dirty="0">
                <a:latin typeface="+mj-lt"/>
              </a:rPr>
              <a:t>compared to White individuals.</a:t>
            </a:r>
          </a:p>
          <a:p>
            <a:endParaRPr lang="en-US" sz="1600" b="1" dirty="0">
              <a:solidFill>
                <a:srgbClr val="C00000"/>
              </a:solidFill>
              <a:latin typeface="+mj-lt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+mj-lt"/>
              </a:rPr>
              <a:t>Higher Educated individuals (college graduates) report lower rates of forgone Medical Care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1006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2B2C3686-5056-0B2E-0D3A-1786B7F5F6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72" b="2"/>
          <a:stretch/>
        </p:blipFill>
        <p:spPr>
          <a:xfrm>
            <a:off x="-5576" y="336139"/>
            <a:ext cx="9155151" cy="5726459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66D932-33FE-417A-85F6-23BCBAA4A674}" type="datetime4">
              <a:rPr lang="en-US" smtClean="0"/>
              <a:pPr>
                <a:spcAft>
                  <a:spcPts val="600"/>
                </a:spcAft>
              </a:pPr>
              <a:t>December 2,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EEB24-3CAC-8839-80FC-496D3008ED78}"/>
              </a:ext>
            </a:extLst>
          </p:cNvPr>
          <p:cNvSpPr txBox="1"/>
          <p:nvPr/>
        </p:nvSpPr>
        <p:spPr>
          <a:xfrm>
            <a:off x="304800" y="69020"/>
            <a:ext cx="849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**Percentage of individuals in each state with  some form of Healthplan**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FDF0596-F8E6-6A33-D6EE-1BDDD45AC356}"/>
              </a:ext>
            </a:extLst>
          </p:cNvPr>
          <p:cNvSpPr/>
          <p:nvPr/>
        </p:nvSpPr>
        <p:spPr>
          <a:xfrm rot="19250779">
            <a:off x="5083892" y="1423304"/>
            <a:ext cx="532145" cy="2213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2225526-D983-F1BB-60BD-BF43426F26DC}"/>
              </a:ext>
            </a:extLst>
          </p:cNvPr>
          <p:cNvSpPr/>
          <p:nvPr/>
        </p:nvSpPr>
        <p:spPr>
          <a:xfrm rot="19250779">
            <a:off x="4446584" y="1318009"/>
            <a:ext cx="532145" cy="2213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6FFD0DF-D6C8-42CC-4EDB-009B95F03D8D}"/>
              </a:ext>
            </a:extLst>
          </p:cNvPr>
          <p:cNvSpPr/>
          <p:nvPr/>
        </p:nvSpPr>
        <p:spPr>
          <a:xfrm rot="4274423">
            <a:off x="4617292" y="4671939"/>
            <a:ext cx="532145" cy="2213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DC088-2856-72E0-9B2F-DFB660319570}"/>
              </a:ext>
            </a:extLst>
          </p:cNvPr>
          <p:cNvSpPr txBox="1"/>
          <p:nvPr/>
        </p:nvSpPr>
        <p:spPr>
          <a:xfrm>
            <a:off x="5538615" y="1201281"/>
            <a:ext cx="1111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Minnesota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67559-5982-852D-C101-1F5D8914D7F3}"/>
              </a:ext>
            </a:extLst>
          </p:cNvPr>
          <p:cNvSpPr txBox="1"/>
          <p:nvPr/>
        </p:nvSpPr>
        <p:spPr>
          <a:xfrm>
            <a:off x="4692983" y="909897"/>
            <a:ext cx="1375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North Dakota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CFB22-C71F-63BD-E23C-EAA15E8A0EC4}"/>
              </a:ext>
            </a:extLst>
          </p:cNvPr>
          <p:cNvSpPr txBox="1"/>
          <p:nvPr/>
        </p:nvSpPr>
        <p:spPr>
          <a:xfrm>
            <a:off x="4883364" y="5065254"/>
            <a:ext cx="655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map of the united states&#10;&#10;Description automatically generated">
            <a:extLst>
              <a:ext uri="{FF2B5EF4-FFF2-40B4-BE49-F238E27FC236}">
                <a16:creationId xmlns:a16="http://schemas.microsoft.com/office/drawing/2014/main" id="{81635F89-869E-93D1-E9C9-1AE7D67036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72" b="2"/>
          <a:stretch/>
        </p:blipFill>
        <p:spPr>
          <a:xfrm>
            <a:off x="0" y="337608"/>
            <a:ext cx="9155151" cy="5726459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66D932-33FE-417A-85F6-23BCBAA4A674}" type="datetime4">
              <a:rPr lang="en-US" smtClean="0"/>
              <a:pPr>
                <a:spcAft>
                  <a:spcPts val="600"/>
                </a:spcAft>
              </a:pPr>
              <a:t>December 2,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71C6C-E109-75BB-4BC7-371E398D08D3}"/>
              </a:ext>
            </a:extLst>
          </p:cNvPr>
          <p:cNvSpPr txBox="1"/>
          <p:nvPr/>
        </p:nvSpPr>
        <p:spPr>
          <a:xfrm>
            <a:off x="452284" y="107342"/>
            <a:ext cx="821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**Percentage of individuals in each states without a form of Healthplan **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DD51BC4-0B28-0375-0F95-0A16E3AA2498}"/>
              </a:ext>
            </a:extLst>
          </p:cNvPr>
          <p:cNvSpPr/>
          <p:nvPr/>
        </p:nvSpPr>
        <p:spPr>
          <a:xfrm rot="20286203">
            <a:off x="4746567" y="4813069"/>
            <a:ext cx="149629" cy="3657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5AA5EC-7429-0C85-A149-6B0EF74BA3CC}"/>
              </a:ext>
            </a:extLst>
          </p:cNvPr>
          <p:cNvSpPr txBox="1"/>
          <p:nvPr/>
        </p:nvSpPr>
        <p:spPr>
          <a:xfrm>
            <a:off x="4572000" y="5178829"/>
            <a:ext cx="72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74A09-677E-0157-FDB5-872F045C2280}"/>
              </a:ext>
            </a:extLst>
          </p:cNvPr>
          <p:cNvSpPr txBox="1"/>
          <p:nvPr/>
        </p:nvSpPr>
        <p:spPr>
          <a:xfrm>
            <a:off x="1777004" y="5601269"/>
            <a:ext cx="586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Probably because of its high population 28 million people </a:t>
            </a:r>
          </a:p>
        </p:txBody>
      </p:sp>
    </p:spTree>
    <p:extLst>
      <p:ext uri="{BB962C8B-B14F-4D97-AF65-F5344CB8AC3E}">
        <p14:creationId xmlns:p14="http://schemas.microsoft.com/office/powerpoint/2010/main" val="246529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00C6545-FE74-6487-A3C9-60AEE6B855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/>
          <a:stretch/>
        </p:blipFill>
        <p:spPr>
          <a:xfrm rot="5400000">
            <a:off x="873913" y="658203"/>
            <a:ext cx="6795745" cy="5479339"/>
          </a:xfrm>
          <a:noFill/>
        </p:spPr>
      </p:pic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FC0A6895-4216-8720-0980-773AB61AE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D0BB221-354A-484A-903F-3F013EC2DF92}" type="datetime4">
              <a:rPr lang="en-US" smtClean="0"/>
              <a:pPr>
                <a:spcAft>
                  <a:spcPts val="600"/>
                </a:spcAft>
              </a:pPr>
              <a:t>December 2,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48E9BAD-D241-BA1B-C81E-C75DE0FC2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AF671245-1EDE-F13C-9D89-2CE94549C1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D0BB221-354A-484A-903F-3F013EC2DF92}" type="datetime4">
              <a:rPr lang="en-US" smtClean="0"/>
              <a:pPr>
                <a:spcAft>
                  <a:spcPts val="600"/>
                </a:spcAft>
              </a:pPr>
              <a:t>December 2,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C59C02DA-92AF-FB1A-ACFB-0A193B83A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3CB3F-B66F-46C5-8D8A-0FF9760CA149}"/>
              </a:ext>
            </a:extLst>
          </p:cNvPr>
          <p:cNvSpPr txBox="1"/>
          <p:nvPr/>
        </p:nvSpPr>
        <p:spPr>
          <a:xfrm>
            <a:off x="7072767" y="337608"/>
            <a:ext cx="1880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Number of Individuals with Healthplan in USA by State 2019 BRFSS Data </a:t>
            </a:r>
          </a:p>
        </p:txBody>
      </p:sp>
    </p:spTree>
    <p:extLst>
      <p:ext uri="{BB962C8B-B14F-4D97-AF65-F5344CB8AC3E}">
        <p14:creationId xmlns:p14="http://schemas.microsoft.com/office/powerpoint/2010/main" val="337381627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1526</Words>
  <Application>Microsoft Macintosh PowerPoint</Application>
  <PresentationFormat>On-screen Show (4:3)</PresentationFormat>
  <Paragraphs>256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Helvetica</vt:lpstr>
      <vt:lpstr>Times New Roman</vt:lpstr>
      <vt:lpstr>RyersonUniversity_MasterTemplate v1</vt:lpstr>
      <vt:lpstr>Determinants of Perceived Health: Dietary Habits, Socioeconomic Factors, Physical Activity, and Personal Metrics</vt:lpstr>
      <vt:lpstr>RESEARCH QUESTIONS</vt:lpstr>
      <vt:lpstr>FINDINGS AND RESULTS</vt:lpstr>
      <vt:lpstr>FINDINGS AND RESULTS</vt:lpstr>
      <vt:lpstr>FINDINGS AND RESULTS</vt:lpstr>
      <vt:lpstr>Distribution of Percentage Forgone Medical Care Based on Socio-Economic Subcategories</vt:lpstr>
      <vt:lpstr>PowerPoint Presentation</vt:lpstr>
      <vt:lpstr>PowerPoint Presentation</vt:lpstr>
      <vt:lpstr>PowerPoint Presentation</vt:lpstr>
      <vt:lpstr>PowerPoint Presentation</vt:lpstr>
      <vt:lpstr>FINDINGS AND RESULTS</vt:lpstr>
      <vt:lpstr>FINDINGS AND RESULTS</vt:lpstr>
      <vt:lpstr>FINDINGS AND RESULTS</vt:lpstr>
      <vt:lpstr>FINDINGS AND RESULTS</vt:lpstr>
      <vt:lpstr>FINDINGS AND RESULTS</vt:lpstr>
      <vt:lpstr>PowerPoint Presentation</vt:lpstr>
      <vt:lpstr>PowerPoint Presentation</vt:lpstr>
      <vt:lpstr>Limitations:   Self-Reported Data: Self-reporting Bias  Non-Response Bias:  Potential bias from Non-Responses  Telephone Survey Limitations: Population exclusions may occur  Sampling Errors:  low response rates  underrepresentation.   </vt:lpstr>
      <vt:lpstr>CONCLUSION</vt:lpstr>
      <vt:lpstr>THANK YOU !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2023-12-04T00:36:16Z</dcterms:modified>
</cp:coreProperties>
</file>